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67" r:id="rId3"/>
    <p:sldId id="268" r:id="rId4"/>
    <p:sldId id="260" r:id="rId5"/>
    <p:sldId id="266" r:id="rId6"/>
    <p:sldId id="269" r:id="rId7"/>
    <p:sldId id="270" r:id="rId8"/>
    <p:sldId id="257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49" autoAdjust="0"/>
    <p:restoredTop sz="51619" autoAdjust="0"/>
  </p:normalViewPr>
  <p:slideViewPr>
    <p:cSldViewPr snapToGrid="0" snapToObjects="1">
      <p:cViewPr varScale="1">
        <p:scale>
          <a:sx n="42" d="100"/>
          <a:sy n="42" d="100"/>
        </p:scale>
        <p:origin x="293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982E3C-8EE6-BB4C-BA0C-E1EE8399A4DF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466649-C62B-554D-9CBD-B733C0409F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4861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2EF270-89B6-AA43-A180-63EB90015ABB}" type="datetimeFigureOut">
              <a:rPr lang="en-US" smtClean="0"/>
              <a:t>5/20/2019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EC190F-FA42-F348-8300-B06182F6B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20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29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15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55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1200" dirty="0" smtClean="0">
                <a:latin typeface="Comic Sans MS" panose="030F0702030302020204" pitchFamily="66" charset="0"/>
              </a:rPr>
              <a:t>Airborne and field data collections are designed to vary from low terrestrial-aquatic connectivity through the hydrologic systems (YFNWR) to high hydrologic connectivity (Peace Athabasca Delta)</a:t>
            </a:r>
          </a:p>
          <a:p>
            <a:pPr>
              <a:lnSpc>
                <a:spcPct val="90000"/>
              </a:lnSpc>
              <a:spcBef>
                <a:spcPct val="25000"/>
              </a:spcBef>
              <a:defRPr/>
            </a:pPr>
            <a:endParaRPr lang="en-US" sz="1200" dirty="0" smtClean="0"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spcBef>
                <a:spcPct val="25000"/>
              </a:spcBef>
              <a:defRPr/>
            </a:pPr>
            <a:r>
              <a:rPr lang="en-US" sz="1200" dirty="0" smtClean="0">
                <a:latin typeface="Comic Sans MS" panose="030F0702030302020204" pitchFamily="66" charset="0"/>
              </a:rPr>
              <a:t>Sporadic permafrost exists in the Yukon Flats.  The Peace Athabasca Delta has extreme patterns of inundation and evaporation each year.  The Yellowknife – Daring Lake system sits within the Canadian shield, with shallow surface and ground water flow paths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5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LVIS,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AirSWOT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AVIRIS-NG will be utilized to identify vegetation composition and structure for mapping, as well as water elevation and inundation extent.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Field based site validation will be conducted summer 2019, 2020 for species composition,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Field measurements across the domain of inundations of carbon concentration in water, chemical composition of organic matter, as well as direct carbon flux summer 2019, 2020,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D. Open water carbon measurements of chemical composition, ecosystem productivity, and carbon flux. Integration of carbon cycling and AAC data will be done across each of the 4 defined zones.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79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9903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EC190F-FA42-F348-8300-B06182F6BBC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09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25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C2C92D6-A319-E34A-BB6A-359D08573094}" type="datetime1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613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43DD4E9-CFC9-354D-B23C-762701B8EC12}" type="datetime1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747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6297BF9-DE56-C942-8C7A-690FE0BE2018}" type="datetime1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42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C3EB4E1-FAB1-874E-9D9E-86344533FAF3}" type="datetime1">
              <a:rPr lang="en-US" smtClean="0"/>
              <a:t>5/20/2019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86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2C109F-0281-6348-A94A-F563AD699708}" type="datetime1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4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EFB2765-84CA-D243-A556-192C476EAA5E}" type="datetime1">
              <a:rPr lang="en-US" smtClean="0"/>
              <a:t>5/20/2019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522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5DA08D-6CF6-0445-A08F-12DDBA379D2A}" type="datetime1">
              <a:rPr lang="en-US" smtClean="0"/>
              <a:t>5/20/2019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47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AF2C357-9710-3A4C-9204-7AF75B3E02CB}" type="datetime1">
              <a:rPr lang="en-US" smtClean="0"/>
              <a:t>5/20/2019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806CC70-263F-EF4B-8E12-7FDC0356766F}" type="datetime1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09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6D3985-AD8E-8E43-956B-F7167BB6AE51}" type="datetime1">
              <a:rPr lang="en-US" smtClean="0"/>
              <a:t>5/20/2019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374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F92FF-B19F-714F-AF19-A767AFC7D5E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NASA_logo2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474" y="6288964"/>
            <a:ext cx="539289" cy="44557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3214078" y="6386607"/>
            <a:ext cx="22039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above.nasa.gov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  @</a:t>
            </a:r>
            <a:r>
              <a:rPr lang="en-US" sz="1200" dirty="0" err="1">
                <a:solidFill>
                  <a:schemeClr val="bg1">
                    <a:lumMod val="65000"/>
                  </a:schemeClr>
                </a:solidFill>
              </a:rPr>
              <a:t>NASA_ABoVE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B6B3FF-93F2-7245-A994-4C5D9B0FCFB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4845" y="6249091"/>
            <a:ext cx="1397690" cy="51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10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060" y="2011680"/>
            <a:ext cx="9057940" cy="1557550"/>
          </a:xfrm>
        </p:spPr>
        <p:txBody>
          <a:bodyPr>
            <a:noAutofit/>
          </a:bodyPr>
          <a:lstStyle/>
          <a:p>
            <a:r>
              <a:rPr lang="en-US" sz="3500" b="1" dirty="0"/>
              <a:t>Integrating </a:t>
            </a:r>
            <a:r>
              <a:rPr lang="en-US" sz="3500" b="1" dirty="0" err="1"/>
              <a:t>ABoVE</a:t>
            </a:r>
            <a:r>
              <a:rPr lang="en-US" sz="3500" b="1" dirty="0"/>
              <a:t> airborne datasets and field campaigns to identify hotspots of surface water inundation and carbon flux across Arctic-Boreal ecosystems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7744" y="3968250"/>
            <a:ext cx="8631936" cy="252399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  <a:latin typeface="Comic Sans MS" charset="0"/>
              </a:rPr>
              <a:t>PI: David Butman, </a:t>
            </a:r>
            <a:r>
              <a:rPr lang="en-US" sz="2000" dirty="0">
                <a:solidFill>
                  <a:schemeClr val="tx1"/>
                </a:solidFill>
                <a:latin typeface="Comic Sans MS" charset="0"/>
              </a:rPr>
              <a:t>University of Washington, Seattle WA</a:t>
            </a:r>
            <a:r>
              <a:rPr lang="en-US" sz="2000" b="1" dirty="0">
                <a:solidFill>
                  <a:schemeClr val="tx1"/>
                </a:solidFill>
                <a:latin typeface="Comic Sans MS" charset="0"/>
              </a:rPr>
              <a:t>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Co Is: </a:t>
            </a:r>
            <a:r>
              <a:rPr lang="en-US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Tamlin</a:t>
            </a:r>
            <a:r>
              <a:rPr lang="en-US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Pavelsky</a:t>
            </a:r>
            <a:r>
              <a:rPr 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University of North Carolina, Chapel Hill, NC;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Laurence C. Smith</a:t>
            </a:r>
            <a:r>
              <a:rPr 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 University of California, Los Angeles, CA;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Rob Spencer</a:t>
            </a:r>
            <a:r>
              <a:rPr 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, Florida State University, Tallahassee, FL; 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Robert </a:t>
            </a:r>
            <a:r>
              <a:rPr lang="en-US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Striegl</a:t>
            </a:r>
            <a:r>
              <a:rPr 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, U.S. Geological Survey, Boulder, CO;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000" b="1" dirty="0">
                <a:solidFill>
                  <a:schemeClr val="tx1"/>
                </a:solidFill>
                <a:latin typeface="Comic Sans MS" panose="030F0902030302020204" pitchFamily="66" charset="0"/>
              </a:rPr>
              <a:t>Kimberly </a:t>
            </a:r>
            <a:r>
              <a:rPr lang="en-US" sz="2000" b="1" dirty="0" err="1">
                <a:solidFill>
                  <a:schemeClr val="tx1"/>
                </a:solidFill>
                <a:latin typeface="Comic Sans MS" panose="030F0902030302020204" pitchFamily="66" charset="0"/>
              </a:rPr>
              <a:t>Wickland</a:t>
            </a:r>
            <a:r>
              <a:rPr lang="en-US" sz="2000" dirty="0">
                <a:solidFill>
                  <a:schemeClr val="tx1"/>
                </a:solidFill>
                <a:latin typeface="Comic Sans MS" panose="030F0902030302020204" pitchFamily="66" charset="0"/>
              </a:rPr>
              <a:t>, U.S. Geological Survey, Boulder, CO</a:t>
            </a:r>
            <a:endParaRPr lang="en-US" sz="2000" dirty="0">
              <a:solidFill>
                <a:schemeClr val="tx1"/>
              </a:solidFill>
              <a:latin typeface="Comic Sans MS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9171E-828F-FD49-B83E-B52D241A0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295" t="23197" r="41529"/>
          <a:stretch/>
        </p:blipFill>
        <p:spPr>
          <a:xfrm>
            <a:off x="86060" y="100369"/>
            <a:ext cx="1742740" cy="15854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Image result for official usgs logo">
            <a:extLst>
              <a:ext uri="{FF2B5EF4-FFF2-40B4-BE49-F238E27FC236}">
                <a16:creationId xmlns:a16="http://schemas.microsoft.com/office/drawing/2014/main" id="{9972BC0A-BA1E-6247-8003-C30063214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6197704"/>
            <a:ext cx="1549101" cy="6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0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187" y="231688"/>
            <a:ext cx="9144000" cy="408983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Science </a:t>
            </a:r>
            <a:r>
              <a:rPr lang="en-US" sz="3600" dirty="0" smtClean="0"/>
              <a:t>Objectives (Location Matters for C-Flux)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537" y="5486399"/>
            <a:ext cx="8733393" cy="774081"/>
          </a:xfrm>
        </p:spPr>
        <p:txBody>
          <a:bodyPr>
            <a:normAutofit fontScale="55000" lnSpcReduction="20000"/>
          </a:bodyPr>
          <a:lstStyle/>
          <a:p>
            <a:pPr>
              <a:defRPr/>
            </a:pPr>
            <a:r>
              <a:rPr lang="en-US" b="1" dirty="0">
                <a:latin typeface="Comic Sans MS" charset="0"/>
              </a:rPr>
              <a:t>Tier 2 Science Questions:  </a:t>
            </a:r>
            <a:r>
              <a:rPr lang="en-US" dirty="0">
                <a:latin typeface="Comic Sans MS" charset="0"/>
              </a:rPr>
              <a:t>This proposal addresses questions 3.4, 3.5 and 3.6 focusing on the intersection of changing hydrology, species composition, and carbon cycling across both terrestrial and aquatic domains.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2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17E16B-5EB5-FC46-BE9D-B4482923817A}"/>
              </a:ext>
            </a:extLst>
          </p:cNvPr>
          <p:cNvGrpSpPr/>
          <p:nvPr/>
        </p:nvGrpSpPr>
        <p:grpSpPr>
          <a:xfrm>
            <a:off x="4179267" y="1204327"/>
            <a:ext cx="4311276" cy="3534547"/>
            <a:chOff x="351858" y="286595"/>
            <a:chExt cx="2434724" cy="20623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102C722-1E5F-2843-8AC0-233CA4EA7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779" y="286595"/>
              <a:ext cx="2338946" cy="1716516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23A3A13F-253E-864B-99A7-2C7D674E5452}"/>
                </a:ext>
              </a:extLst>
            </p:cNvPr>
            <p:cNvSpPr txBox="1"/>
            <p:nvPr/>
          </p:nvSpPr>
          <p:spPr>
            <a:xfrm>
              <a:off x="351858" y="2079340"/>
              <a:ext cx="2434724" cy="269555"/>
            </a:xfrm>
            <a:prstGeom prst="rect">
              <a:avLst/>
            </a:prstGeom>
            <a:solidFill>
              <a:prstClr val="white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750"/>
                </a:spcAft>
              </a:pPr>
              <a:r>
                <a:rPr lang="en-US" sz="1400" i="1" dirty="0">
                  <a:latin typeface="Comic Sans MS" panose="030F0702030302020204" pitchFamily="66" charset="0"/>
                  <a:ea typeface="Times New Roman" panose="02020603050405020304" pitchFamily="18" charset="0"/>
                </a:rPr>
                <a:t>12-Mile Lake in the Yukon Flats National Wildlife Refuge recently inundated forested land from ice jams on the Yukon River (D. Butman)</a:t>
              </a:r>
            </a:p>
          </p:txBody>
        </p:sp>
      </p:grpSp>
      <p:pic>
        <p:nvPicPr>
          <p:cNvPr id="9" name="Picture 2" descr="Image result for official usgs logo">
            <a:extLst>
              <a:ext uri="{FF2B5EF4-FFF2-40B4-BE49-F238E27FC236}">
                <a16:creationId xmlns:a16="http://schemas.microsoft.com/office/drawing/2014/main" id="{5EE0CC90-DC17-044A-B097-E6F534A5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6197704"/>
            <a:ext cx="1549101" cy="6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1F3C34B-ED62-5E49-A5DA-E83C854D0FB7}"/>
              </a:ext>
            </a:extLst>
          </p:cNvPr>
          <p:cNvGrpSpPr/>
          <p:nvPr/>
        </p:nvGrpSpPr>
        <p:grpSpPr>
          <a:xfrm>
            <a:off x="681984" y="827783"/>
            <a:ext cx="3007049" cy="4166704"/>
            <a:chOff x="441642" y="23468886"/>
            <a:chExt cx="6199789" cy="940290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9B02651-0AD7-1C40-A2D4-724F98DDBC83}"/>
                </a:ext>
              </a:extLst>
            </p:cNvPr>
            <p:cNvGrpSpPr/>
            <p:nvPr/>
          </p:nvGrpSpPr>
          <p:grpSpPr>
            <a:xfrm>
              <a:off x="441645" y="28262151"/>
              <a:ext cx="6199785" cy="4609643"/>
              <a:chOff x="1354235" y="202568"/>
              <a:chExt cx="5789219" cy="426229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745D7F54-FB5A-EA44-A372-96E160D0F3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975" t="1252" r="1749"/>
              <a:stretch/>
            </p:blipFill>
            <p:spPr>
              <a:xfrm>
                <a:off x="1354236" y="202568"/>
                <a:ext cx="5789218" cy="375713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687EF18-571B-6B43-B607-06667FD3DC05}"/>
                  </a:ext>
                </a:extLst>
              </p:cNvPr>
              <p:cNvSpPr/>
              <p:nvPr/>
            </p:nvSpPr>
            <p:spPr>
              <a:xfrm>
                <a:off x="1354235" y="3900488"/>
                <a:ext cx="5789219" cy="428916"/>
              </a:xfrm>
              <a:prstGeom prst="rect">
                <a:avLst/>
              </a:prstGeom>
              <a:gradFill flip="none" rotWithShape="1">
                <a:gsLst>
                  <a:gs pos="0">
                    <a:srgbClr val="0054BC"/>
                  </a:gs>
                  <a:gs pos="24000">
                    <a:srgbClr val="C1EDFF"/>
                  </a:gs>
                  <a:gs pos="53000">
                    <a:srgbClr val="FFBFBF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CC95D1E-D262-A94B-9E80-9E681A1261F0}"/>
                  </a:ext>
                </a:extLst>
              </p:cNvPr>
              <p:cNvSpPr txBox="1"/>
              <p:nvPr/>
            </p:nvSpPr>
            <p:spPr>
              <a:xfrm>
                <a:off x="1354237" y="3758422"/>
                <a:ext cx="5789217" cy="70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134     </a:t>
                </a:r>
                <a:r>
                  <a:rPr lang="en-US" sz="1600" b="1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 CH</a:t>
                </a:r>
                <a:r>
                  <a:rPr lang="en-US" sz="1600" b="1" baseline="-25000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4</a:t>
                </a:r>
                <a:r>
                  <a:rPr lang="en-US" sz="1600" b="1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ppm </a:t>
                </a:r>
                <a:r>
                  <a:rPr lang="en-US" sz="1600" b="1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     428</a:t>
                </a:r>
                <a:endParaRPr lang="en-US" sz="1600" b="1" dirty="0">
                  <a:latin typeface="Comic Sans MS" panose="030F0702030302020204" pitchFamily="66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3F24113-D649-454E-B127-A63BE056041A}"/>
                </a:ext>
              </a:extLst>
            </p:cNvPr>
            <p:cNvGrpSpPr/>
            <p:nvPr/>
          </p:nvGrpSpPr>
          <p:grpSpPr>
            <a:xfrm>
              <a:off x="441642" y="23468886"/>
              <a:ext cx="6199789" cy="4822035"/>
              <a:chOff x="5756901" y="1720229"/>
              <a:chExt cx="5805310" cy="410746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E611158-C421-2D46-AC37-4D43C77392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56904" y="1720229"/>
                <a:ext cx="5805307" cy="359459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E5D97252-76C6-AB4E-AEAE-B03E5699E618}"/>
                  </a:ext>
                </a:extLst>
              </p:cNvPr>
              <p:cNvSpPr/>
              <p:nvPr/>
            </p:nvSpPr>
            <p:spPr>
              <a:xfrm>
                <a:off x="5756903" y="5314819"/>
                <a:ext cx="5805307" cy="488591"/>
              </a:xfrm>
              <a:prstGeom prst="rect">
                <a:avLst/>
              </a:prstGeom>
              <a:gradFill flip="none" rotWithShape="1">
                <a:gsLst>
                  <a:gs pos="0">
                    <a:srgbClr val="0054BC"/>
                  </a:gs>
                  <a:gs pos="24000">
                    <a:srgbClr val="C1EDFF"/>
                  </a:gs>
                  <a:gs pos="53000">
                    <a:srgbClr val="FFBFBF"/>
                  </a:gs>
                  <a:gs pos="100000">
                    <a:srgbClr val="FF000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omic Sans MS" panose="030F0702030302020204" pitchFamily="66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DDDA3146-7483-4142-8E3C-FD55DF3060AF}"/>
                  </a:ext>
                </a:extLst>
              </p:cNvPr>
              <p:cNvSpPr txBox="1"/>
              <p:nvPr/>
            </p:nvSpPr>
            <p:spPr>
              <a:xfrm>
                <a:off x="5756901" y="5176907"/>
                <a:ext cx="5805306" cy="650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76  </a:t>
                </a:r>
                <a:r>
                  <a:rPr lang="en-US" sz="1600" b="1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      CO</a:t>
                </a:r>
                <a:r>
                  <a:rPr lang="en-US" sz="1600" b="1" baseline="-25000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2</a:t>
                </a:r>
                <a:r>
                  <a:rPr lang="en-US" sz="1600" b="1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</a:t>
                </a:r>
                <a:r>
                  <a:rPr lang="en-US" sz="1600" b="1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ppm </a:t>
                </a:r>
                <a:r>
                  <a:rPr lang="en-US" sz="1600" b="1" dirty="0" smtClean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    </a:t>
                </a:r>
                <a:r>
                  <a:rPr lang="en-US" sz="1600" b="1" dirty="0">
                    <a:latin typeface="Comic Sans MS" panose="030F0702030302020204" pitchFamily="66" charset="0"/>
                    <a:cs typeface="Times New Roman" panose="02020603050405020304" pitchFamily="18" charset="0"/>
                  </a:rPr>
                  <a:t>1486</a:t>
                </a:r>
              </a:p>
            </p:txBody>
          </p:sp>
        </p:grpSp>
      </p:grpSp>
      <p:sp>
        <p:nvSpPr>
          <p:cNvPr id="19" name="TextBox 18"/>
          <p:cNvSpPr txBox="1"/>
          <p:nvPr/>
        </p:nvSpPr>
        <p:spPr>
          <a:xfrm>
            <a:off x="644360" y="4929571"/>
            <a:ext cx="3082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Comic Sans MS" panose="030F0702030302020204" pitchFamily="66" charset="0"/>
              </a:rPr>
              <a:t>Canvasback </a:t>
            </a:r>
            <a:r>
              <a:rPr lang="en-US" sz="1400" dirty="0">
                <a:latin typeface="Comic Sans MS" panose="030F0702030302020204" pitchFamily="66" charset="0"/>
              </a:rPr>
              <a:t>Lake CO</a:t>
            </a:r>
            <a:r>
              <a:rPr lang="en-US" sz="1400" baseline="-25000" dirty="0">
                <a:latin typeface="Comic Sans MS" panose="030F0702030302020204" pitchFamily="66" charset="0"/>
              </a:rPr>
              <a:t>2</a:t>
            </a:r>
            <a:r>
              <a:rPr lang="en-US" sz="1400" dirty="0">
                <a:latin typeface="Comic Sans MS" panose="030F0702030302020204" pitchFamily="66" charset="0"/>
              </a:rPr>
              <a:t> and CH</a:t>
            </a:r>
            <a:r>
              <a:rPr lang="en-US" sz="1400" baseline="-25000" dirty="0">
                <a:latin typeface="Comic Sans MS" panose="030F0702030302020204" pitchFamily="66" charset="0"/>
              </a:rPr>
              <a:t>4</a:t>
            </a:r>
            <a:r>
              <a:rPr lang="en-US" sz="1400" dirty="0">
                <a:latin typeface="Comic Sans MS" panose="030F0702030302020204" pitchFamily="66" charset="0"/>
              </a:rPr>
              <a:t> Concentrations summer 2018</a:t>
            </a:r>
          </a:p>
        </p:txBody>
      </p:sp>
    </p:spTree>
    <p:extLst>
      <p:ext uri="{BB962C8B-B14F-4D97-AF65-F5344CB8AC3E}">
        <p14:creationId xmlns:p14="http://schemas.microsoft.com/office/powerpoint/2010/main" val="457594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9342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Science </a:t>
            </a:r>
            <a:r>
              <a:rPr lang="en-US" dirty="0" smtClean="0"/>
              <a:t>Objectives (detail)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" y="1361009"/>
            <a:ext cx="5890260" cy="4836695"/>
          </a:xfrm>
        </p:spPr>
        <p:txBody>
          <a:bodyPr>
            <a:normAutofit fontScale="62500" lnSpcReduction="20000"/>
          </a:bodyPr>
          <a:lstStyle/>
          <a:p>
            <a:pPr>
              <a:defRPr/>
            </a:pPr>
            <a:r>
              <a:rPr lang="en-US" b="1" dirty="0" smtClean="0">
                <a:latin typeface="Comic Sans MS" panose="030F0702030302020204" pitchFamily="66" charset="0"/>
              </a:rPr>
              <a:t>O1</a:t>
            </a:r>
            <a:r>
              <a:rPr lang="en-US" dirty="0">
                <a:latin typeface="Comic Sans MS" panose="030F0702030302020204" pitchFamily="66" charset="0"/>
              </a:rPr>
              <a:t>: Utilize UAVSAR, </a:t>
            </a:r>
            <a:r>
              <a:rPr lang="en-US" dirty="0" err="1">
                <a:latin typeface="Comic Sans MS" panose="030F0702030302020204" pitchFamily="66" charset="0"/>
              </a:rPr>
              <a:t>AirMOSS</a:t>
            </a:r>
            <a:r>
              <a:rPr lang="en-US" dirty="0">
                <a:latin typeface="Comic Sans MS" panose="030F0702030302020204" pitchFamily="66" charset="0"/>
              </a:rPr>
              <a:t>, </a:t>
            </a:r>
            <a:r>
              <a:rPr lang="en-US" dirty="0" err="1">
                <a:latin typeface="Comic Sans MS" panose="030F0702030302020204" pitchFamily="66" charset="0"/>
              </a:rPr>
              <a:t>AirSWOT</a:t>
            </a:r>
            <a:r>
              <a:rPr lang="en-US" dirty="0">
                <a:latin typeface="Comic Sans MS" panose="030F0702030302020204" pitchFamily="66" charset="0"/>
              </a:rPr>
              <a:t>, LVIS, and AVIRIS-NG to identify inundation extent and water surface elevation across northern latitude lake ecosystems. </a:t>
            </a:r>
          </a:p>
          <a:p>
            <a:pPr>
              <a:defRPr/>
            </a:pPr>
            <a:endParaRPr lang="en-US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b="1" dirty="0">
                <a:latin typeface="Comic Sans MS" panose="030F0702030302020204" pitchFamily="66" charset="0"/>
              </a:rPr>
              <a:t>O2</a:t>
            </a:r>
            <a:r>
              <a:rPr lang="en-US" dirty="0">
                <a:latin typeface="Comic Sans MS" panose="030F0702030302020204" pitchFamily="66" charset="0"/>
              </a:rPr>
              <a:t>: Identify and measure the connectivity of terrestrial ecosystems to lake ecosystems with changing inundation extent and quantify the signature and concentrations of terrestrial and aquatic carbon sources.</a:t>
            </a:r>
          </a:p>
          <a:p>
            <a:pPr>
              <a:defRPr/>
            </a:pPr>
            <a:endParaRPr lang="en-US" b="1" dirty="0"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US" b="1" dirty="0">
                <a:latin typeface="Comic Sans MS" panose="030F0702030302020204" pitchFamily="66" charset="0"/>
              </a:rPr>
              <a:t>O3</a:t>
            </a:r>
            <a:r>
              <a:rPr lang="en-US" dirty="0">
                <a:latin typeface="Comic Sans MS" panose="030F0702030302020204" pitchFamily="66" charset="0"/>
              </a:rPr>
              <a:t>: Quantify the fluxes of CO</a:t>
            </a:r>
            <a:r>
              <a:rPr lang="en-US" baseline="-25000" dirty="0">
                <a:latin typeface="Comic Sans MS" panose="030F0702030302020204" pitchFamily="66" charset="0"/>
              </a:rPr>
              <a:t>2</a:t>
            </a:r>
            <a:r>
              <a:rPr lang="en-US" dirty="0">
                <a:latin typeface="Comic Sans MS" panose="030F0702030302020204" pitchFamily="66" charset="0"/>
              </a:rPr>
              <a:t> and CH</a:t>
            </a:r>
            <a:r>
              <a:rPr lang="en-US" baseline="-25000" dirty="0">
                <a:latin typeface="Comic Sans MS" panose="030F0702030302020204" pitchFamily="66" charset="0"/>
              </a:rPr>
              <a:t>4</a:t>
            </a:r>
            <a:r>
              <a:rPr lang="en-US" dirty="0">
                <a:latin typeface="Comic Sans MS" panose="030F0702030302020204" pitchFamily="66" charset="0"/>
              </a:rPr>
              <a:t> to the atmosphere across a gradient from unsaturated to saturated soils and vegetation.  </a:t>
            </a:r>
          </a:p>
          <a:p>
            <a:pPr>
              <a:defRPr/>
            </a:pPr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2" descr="Image result for official usgs logo">
            <a:extLst>
              <a:ext uri="{FF2B5EF4-FFF2-40B4-BE49-F238E27FC236}">
                <a16:creationId xmlns:a16="http://schemas.microsoft.com/office/drawing/2014/main" id="{5EE0CC90-DC17-044A-B097-E6F534A5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6197704"/>
            <a:ext cx="1549101" cy="6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586" y="1235640"/>
            <a:ext cx="2617374" cy="194401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1" y="3279155"/>
            <a:ext cx="2606039" cy="198747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206586" y="2717985"/>
            <a:ext cx="2617374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C. Kuhn (UW) Measuring reflectance YFNWR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226021" y="4804969"/>
            <a:ext cx="2606039" cy="46166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M. </a:t>
            </a:r>
            <a:r>
              <a:rPr lang="en-US" sz="1200" dirty="0" err="1" smtClean="0"/>
              <a:t>Dornblaser</a:t>
            </a:r>
            <a:r>
              <a:rPr lang="en-US" sz="1200" dirty="0" smtClean="0"/>
              <a:t> (USGS) Finding sensors at Boot Lake YFNWR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196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092275"/>
            <a:ext cx="2133600" cy="365125"/>
          </a:xfrm>
        </p:spPr>
        <p:txBody>
          <a:bodyPr/>
          <a:lstStyle/>
          <a:p>
            <a:fld id="{C15F92FF-B19F-714F-AF19-A767AFC7D5EA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91" y="157972"/>
            <a:ext cx="7589520" cy="5987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4515251" y="109861"/>
            <a:ext cx="4374809" cy="496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25" dirty="0" smtClean="0">
                <a:solidFill>
                  <a:schemeClr val="bg1"/>
                </a:solidFill>
              </a:rPr>
              <a:t>Site </a:t>
            </a:r>
            <a:r>
              <a:rPr lang="en-US" sz="2625" dirty="0">
                <a:solidFill>
                  <a:schemeClr val="bg1"/>
                </a:solidFill>
              </a:rPr>
              <a:t>Locations for ABoVE2</a:t>
            </a:r>
          </a:p>
        </p:txBody>
      </p:sp>
      <p:pic>
        <p:nvPicPr>
          <p:cNvPr id="8" name="Picture 2" descr="Image result for official usgs logo">
            <a:extLst>
              <a:ext uri="{FF2B5EF4-FFF2-40B4-BE49-F238E27FC236}">
                <a16:creationId xmlns:a16="http://schemas.microsoft.com/office/drawing/2014/main" id="{5EE0CC90-DC17-044A-B097-E6F534A5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6197704"/>
            <a:ext cx="1549101" cy="6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2296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713"/>
            <a:ext cx="9075420" cy="71866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Field Campaign Design (U.S.G.S. Support)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17425"/>
            <a:ext cx="2133600" cy="365125"/>
          </a:xfrm>
        </p:spPr>
        <p:txBody>
          <a:bodyPr/>
          <a:lstStyle/>
          <a:p>
            <a:fld id="{C15F92FF-B19F-714F-AF19-A767AFC7D5EA}" type="slidenum">
              <a:rPr lang="en-US" smtClean="0"/>
              <a:t>5</a:t>
            </a:fld>
            <a:endParaRPr lang="en-US"/>
          </a:p>
        </p:txBody>
      </p:sp>
      <p:pic>
        <p:nvPicPr>
          <p:cNvPr id="125" name="Picture 124"/>
          <p:cNvPicPr>
            <a:picLocks noChangeAspect="1"/>
          </p:cNvPicPr>
          <p:nvPr/>
        </p:nvPicPr>
        <p:blipFill rotWithShape="1">
          <a:blip r:embed="rId3"/>
          <a:srcRect l="3785"/>
          <a:stretch/>
        </p:blipFill>
        <p:spPr>
          <a:xfrm>
            <a:off x="114300" y="1186256"/>
            <a:ext cx="9029700" cy="4496673"/>
          </a:xfrm>
          <a:prstGeom prst="rect">
            <a:avLst/>
          </a:prstGeom>
        </p:spPr>
      </p:pic>
      <p:pic>
        <p:nvPicPr>
          <p:cNvPr id="126" name="Picture 2" descr="Image result for official usgs logo">
            <a:extLst>
              <a:ext uri="{FF2B5EF4-FFF2-40B4-BE49-F238E27FC236}">
                <a16:creationId xmlns:a16="http://schemas.microsoft.com/office/drawing/2014/main" id="{5EE0CC90-DC17-044A-B097-E6F534A5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6197704"/>
            <a:ext cx="1549101" cy="6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56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19" y="871869"/>
            <a:ext cx="3398520" cy="462831"/>
          </a:xfrm>
        </p:spPr>
        <p:txBody>
          <a:bodyPr>
            <a:noAutofit/>
          </a:bodyPr>
          <a:lstStyle/>
          <a:p>
            <a:r>
              <a:rPr lang="en-US" sz="3500" dirty="0" smtClean="0"/>
              <a:t>Airborne Remote Sensing (2017-2019/20 campaigns)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217" y="2451723"/>
            <a:ext cx="3436620" cy="3363125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Products will include:</a:t>
            </a:r>
          </a:p>
          <a:p>
            <a:pPr lvl="1"/>
            <a:r>
              <a:rPr lang="en-US" dirty="0" smtClean="0"/>
              <a:t>Maps of inundation extent and inundated vegetation</a:t>
            </a:r>
          </a:p>
          <a:p>
            <a:pPr lvl="1"/>
            <a:r>
              <a:rPr lang="en-US" dirty="0" smtClean="0"/>
              <a:t>Water Elevation</a:t>
            </a:r>
          </a:p>
          <a:p>
            <a:pPr lvl="1"/>
            <a:r>
              <a:rPr lang="en-US" dirty="0" smtClean="0"/>
              <a:t>Vegetation structure and class from open water to upland</a:t>
            </a:r>
          </a:p>
          <a:p>
            <a:pPr lvl="1"/>
            <a:r>
              <a:rPr lang="en-US" dirty="0" smtClean="0"/>
              <a:t>Scaled estimates of C-Flux across inundated zones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117425"/>
            <a:ext cx="2133600" cy="365125"/>
          </a:xfrm>
        </p:spPr>
        <p:txBody>
          <a:bodyPr/>
          <a:lstStyle/>
          <a:p>
            <a:fld id="{C15F92FF-B19F-714F-AF19-A767AFC7D5EA}" type="slidenum">
              <a:rPr lang="en-US" smtClean="0"/>
              <a:t>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3938565" y="343007"/>
            <a:ext cx="4908998" cy="5444066"/>
            <a:chOff x="1145321" y="1182239"/>
            <a:chExt cx="2765449" cy="2757230"/>
          </a:xfrm>
        </p:grpSpPr>
        <p:grpSp>
          <p:nvGrpSpPr>
            <p:cNvPr id="7" name="Group 6"/>
            <p:cNvGrpSpPr/>
            <p:nvPr/>
          </p:nvGrpSpPr>
          <p:grpSpPr>
            <a:xfrm>
              <a:off x="1145321" y="1182239"/>
              <a:ext cx="2765449" cy="2757230"/>
              <a:chOff x="1145321" y="1182239"/>
              <a:chExt cx="2765449" cy="2757230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5321" y="1182239"/>
                <a:ext cx="2499578" cy="2580141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3" name="Text Box 15"/>
              <p:cNvSpPr txBox="1"/>
              <p:nvPr/>
            </p:nvSpPr>
            <p:spPr>
              <a:xfrm>
                <a:off x="1145321" y="3834529"/>
                <a:ext cx="2765449" cy="10494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rot="0" spcFirstLastPara="0" vert="horz" wrap="square" lIns="0" tIns="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spcAft>
                    <a:spcPts val="750"/>
                  </a:spcAft>
                </a:pPr>
                <a:r>
                  <a:rPr lang="en-US" sz="1400" i="1" dirty="0" smtClean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Datasets </a:t>
                </a:r>
                <a:r>
                  <a:rPr lang="en-US" sz="1400" i="1" dirty="0">
                    <a:solidFill>
                      <a:srgbClr val="000000"/>
                    </a:solidFill>
                    <a:latin typeface="+mj-lt"/>
                    <a:ea typeface="Times New Roman" panose="02020603050405020304" pitchFamily="18" charset="0"/>
                  </a:rPr>
                  <a:t>to be used for inundation extent – vegetation class and structure, and mapping of regions for carbon flux.  The Yukon Flats are depicted here.</a:t>
                </a:r>
                <a:endParaRPr lang="en-US" sz="1400" i="1" dirty="0">
                  <a:solidFill>
                    <a:srgbClr val="44546A"/>
                  </a:solidFill>
                  <a:latin typeface="+mj-lt"/>
                  <a:ea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190446" y="1397480"/>
              <a:ext cx="1551496" cy="1269784"/>
              <a:chOff x="1181819" y="0"/>
              <a:chExt cx="1551496" cy="1269784"/>
            </a:xfrm>
          </p:grpSpPr>
          <p:sp>
            <p:nvSpPr>
              <p:cNvPr id="12" name="Text Box 2"/>
              <p:cNvSpPr txBox="1">
                <a:spLocks noChangeArrowheads="1"/>
              </p:cNvSpPr>
              <p:nvPr/>
            </p:nvSpPr>
            <p:spPr bwMode="auto">
              <a:xfrm>
                <a:off x="2380890" y="0"/>
                <a:ext cx="352425" cy="105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c.</a:t>
                </a:r>
                <a:endParaRPr lang="en-US" sz="9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4" name="Text Box 2"/>
              <p:cNvSpPr txBox="1">
                <a:spLocks noChangeArrowheads="1"/>
              </p:cNvSpPr>
              <p:nvPr/>
            </p:nvSpPr>
            <p:spPr bwMode="auto">
              <a:xfrm>
                <a:off x="1181819" y="1164566"/>
                <a:ext cx="352425" cy="105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e.</a:t>
                </a:r>
                <a:endParaRPr lang="en-US" sz="9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15" name="Text Box 2"/>
              <p:cNvSpPr txBox="1">
                <a:spLocks noChangeArrowheads="1"/>
              </p:cNvSpPr>
              <p:nvPr/>
            </p:nvSpPr>
            <p:spPr bwMode="auto">
              <a:xfrm>
                <a:off x="2363638" y="1155940"/>
                <a:ext cx="352425" cy="105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spAutoFit/>
              </a:bodyPr>
              <a:lstStyle/>
              <a:p>
                <a:r>
                  <a:rPr lang="en-US" sz="900" b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f.</a:t>
                </a:r>
                <a:endParaRPr lang="en-US" sz="900"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p:grpSp>
      </p:grpSp>
      <p:pic>
        <p:nvPicPr>
          <p:cNvPr id="27" name="Picture 2" descr="Image result for official usgs logo">
            <a:extLst>
              <a:ext uri="{FF2B5EF4-FFF2-40B4-BE49-F238E27FC236}">
                <a16:creationId xmlns:a16="http://schemas.microsoft.com/office/drawing/2014/main" id="{5EE0CC90-DC17-044A-B097-E6F534A5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6197704"/>
            <a:ext cx="1549101" cy="6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174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15558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sz="3500" dirty="0" smtClean="0"/>
              <a:t>Airborne  / Satellite optical properties and scaling (NESSF) C. Kuhn</a:t>
            </a:r>
            <a:endParaRPr lang="en-US" sz="3500" dirty="0"/>
          </a:p>
        </p:txBody>
      </p:sp>
      <p:grpSp>
        <p:nvGrpSpPr>
          <p:cNvPr id="6" name="Group 5"/>
          <p:cNvGrpSpPr/>
          <p:nvPr/>
        </p:nvGrpSpPr>
        <p:grpSpPr>
          <a:xfrm>
            <a:off x="240225" y="1507212"/>
            <a:ext cx="8663550" cy="4089416"/>
            <a:chOff x="33002922" y="24772264"/>
            <a:chExt cx="12180617" cy="5452555"/>
          </a:xfrm>
        </p:grpSpPr>
        <p:grpSp>
          <p:nvGrpSpPr>
            <p:cNvPr id="7" name="Group 6"/>
            <p:cNvGrpSpPr/>
            <p:nvPr/>
          </p:nvGrpSpPr>
          <p:grpSpPr>
            <a:xfrm>
              <a:off x="33002922" y="24772264"/>
              <a:ext cx="12180617" cy="5452555"/>
              <a:chOff x="33152674" y="23172700"/>
              <a:chExt cx="12180617" cy="5452555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3152674" y="23172700"/>
                <a:ext cx="12180617" cy="5452555"/>
                <a:chOff x="32599518" y="21746301"/>
                <a:chExt cx="12180617" cy="5452555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32599518" y="21806029"/>
                  <a:ext cx="12180617" cy="5392827"/>
                  <a:chOff x="-270362" y="-263435"/>
                  <a:chExt cx="8002097" cy="3399793"/>
                </a:xfrm>
              </p:grpSpPr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19160" y="-263435"/>
                    <a:ext cx="3779688" cy="2479396"/>
                    <a:chOff x="19160" y="-263435"/>
                    <a:chExt cx="3779688" cy="2479396"/>
                  </a:xfrm>
                </p:grpSpPr>
                <p:pic>
                  <p:nvPicPr>
                    <p:cNvPr id="18" name="Picture 17" descr="Macintosh HD:Users:matthewbogard:Documents:MATT:POSTDOC:PRESENTATIONS:bogard et al AK met:figures:supp Fig Green Band.pdf"/>
                    <p:cNvPicPr/>
                    <p:nvPr/>
                  </p:nvPicPr>
                  <p:blipFill rotWithShape="1">
                    <a:blip r:embed="rId2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3200" t="4764" r="2267" b="49867"/>
                    <a:stretch/>
                  </p:blipFill>
                  <p:spPr bwMode="auto">
                    <a:xfrm>
                      <a:off x="19160" y="-263435"/>
                      <a:ext cx="3779688" cy="24793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19" name="Rectangle 18"/>
                    <p:cNvSpPr/>
                    <p:nvPr/>
                  </p:nvSpPr>
                  <p:spPr>
                    <a:xfrm>
                      <a:off x="605956" y="-206401"/>
                      <a:ext cx="1655074" cy="876300"/>
                    </a:xfrm>
                    <a:prstGeom prst="rect">
                      <a:avLst/>
                    </a:prstGeom>
                  </p:spPr>
                  <p:txBody>
                    <a:bodyPr wrap="square">
                      <a:noAutofit/>
                    </a:bodyPr>
                    <a:lstStyle/>
                    <a:p>
                      <a:r>
                        <a:rPr lang="en-US" sz="1350" dirty="0">
                          <a:solidFill>
                            <a:srgbClr val="000000"/>
                          </a:solidFill>
                          <a:latin typeface="+mj-lt"/>
                          <a:ea typeface="Calibri" panose="020F0502020204030204" pitchFamily="34" charset="0"/>
                        </a:rPr>
                        <a:t>type 2 major axis regression: y = 567.6x – 2.53; </a:t>
                      </a:r>
                      <a:r>
                        <a:rPr lang="en-US" sz="1350" i="1" dirty="0">
                          <a:solidFill>
                            <a:srgbClr val="000000"/>
                          </a:solidFill>
                          <a:latin typeface="+mj-lt"/>
                          <a:ea typeface="Calibri" panose="020F0502020204030204" pitchFamily="34" charset="0"/>
                        </a:rPr>
                        <a:t>r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+mj-lt"/>
                          <a:ea typeface="Calibri" panose="020F0502020204030204" pitchFamily="34" charset="0"/>
                        </a:rPr>
                        <a:t>2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+mj-lt"/>
                          <a:ea typeface="Calibri" panose="020F0502020204030204" pitchFamily="34" charset="0"/>
                        </a:rPr>
                        <a:t> = 0.71; </a:t>
                      </a:r>
                      <a:r>
                        <a:rPr lang="en-US" sz="1350" i="1" dirty="0">
                          <a:solidFill>
                            <a:srgbClr val="000000"/>
                          </a:solidFill>
                          <a:latin typeface="+mj-lt"/>
                          <a:ea typeface="Calibri" panose="020F0502020204030204" pitchFamily="34" charset="0"/>
                        </a:rPr>
                        <a:t>p</a:t>
                      </a:r>
                      <a:r>
                        <a:rPr lang="en-US" sz="1350" dirty="0">
                          <a:solidFill>
                            <a:srgbClr val="000000"/>
                          </a:solidFill>
                          <a:latin typeface="+mj-lt"/>
                          <a:ea typeface="Calibri" panose="020F0502020204030204" pitchFamily="34" charset="0"/>
                        </a:rPr>
                        <a:t> = 4.58 x 10</a:t>
                      </a:r>
                      <a:r>
                        <a:rPr lang="en-US" sz="1350" baseline="30000" dirty="0">
                          <a:solidFill>
                            <a:srgbClr val="000000"/>
                          </a:solidFill>
                          <a:latin typeface="+mj-lt"/>
                          <a:ea typeface="Calibri" panose="020F0502020204030204" pitchFamily="34" charset="0"/>
                        </a:rPr>
                        <a:t>-6</a:t>
                      </a:r>
                      <a:endParaRPr lang="en-US" sz="1350" dirty="0">
                        <a:latin typeface="+mj-lt"/>
                        <a:ea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17" name="Text Box 7"/>
                  <p:cNvSpPr txBox="1"/>
                  <p:nvPr/>
                </p:nvSpPr>
                <p:spPr>
                  <a:xfrm>
                    <a:off x="-270362" y="2245647"/>
                    <a:ext cx="8002097" cy="890711"/>
                  </a:xfrm>
                  <a:prstGeom prst="rect">
                    <a:avLst/>
                  </a:prstGeom>
                  <a:solidFill>
                    <a:prstClr val="white"/>
                  </a:solidFill>
                  <a:ln>
                    <a:noFill/>
                  </a:ln>
                </p:spPr>
                <p:txBody>
                  <a:bodyPr rot="0" spcFirstLastPara="0" vert="horz" wrap="square" lIns="0" tIns="0" rIns="0" bIns="0" numCol="1" spcCol="0" rtlCol="0" fromWordArt="0" anchor="t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>
                      <a:spcAft>
                        <a:spcPts val="750"/>
                      </a:spcAft>
                    </a:pPr>
                    <a:r>
                      <a:rPr lang="en-US" sz="1600" i="1" dirty="0" smtClean="0">
                        <a:latin typeface="+mj-lt"/>
                        <a:ea typeface="Times New Roman" panose="02020603050405020304" pitchFamily="18" charset="0"/>
                      </a:rPr>
                      <a:t>A</a:t>
                    </a:r>
                    <a:r>
                      <a:rPr lang="en-US" sz="1600" i="1" dirty="0">
                        <a:latin typeface="+mj-lt"/>
                        <a:ea typeface="Times New Roman" panose="02020603050405020304" pitchFamily="18" charset="0"/>
                      </a:rPr>
                      <a:t>. Correlation between Gross Primary Production derived from estimate of ecosystem metabolism from </a:t>
                    </a:r>
                    <a:r>
                      <a:rPr lang="en-US" sz="1600" i="1" baseline="30000" dirty="0">
                        <a:latin typeface="+mj-lt"/>
                        <a:ea typeface="Times New Roman" panose="02020603050405020304" pitchFamily="18" charset="0"/>
                      </a:rPr>
                      <a:t>18</a:t>
                    </a:r>
                    <a:r>
                      <a:rPr lang="en-US" sz="1600" i="1" dirty="0">
                        <a:latin typeface="+mj-lt"/>
                        <a:ea typeface="Times New Roman" panose="02020603050405020304" pitchFamily="18" charset="0"/>
                      </a:rPr>
                      <a:t>O, and the OLI Band 3( Green). Points colored by depth.  B. Reflectance comparisons for arctic lakes across field – Airborne – Sentinel-2 scales (Kuhn et al. in prep</a:t>
                    </a:r>
                    <a:r>
                      <a:rPr lang="en-US" sz="1600" i="1" dirty="0" smtClean="0">
                        <a:latin typeface="+mj-lt"/>
                        <a:ea typeface="Times New Roman" panose="02020603050405020304" pitchFamily="18" charset="0"/>
                      </a:rPr>
                      <a:t>).</a:t>
                    </a:r>
                    <a:endParaRPr lang="en-US" sz="1600" i="1" dirty="0">
                      <a:latin typeface="+mj-lt"/>
                      <a:ea typeface="Times New Roman" panose="02020603050405020304" pitchFamily="18" charset="0"/>
                    </a:endParaRPr>
                  </a:p>
                </p:txBody>
              </p:sp>
            </p:grp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6231" r="64765"/>
                <a:stretch/>
              </p:blipFill>
              <p:spPr>
                <a:xfrm>
                  <a:off x="39541663" y="21746301"/>
                  <a:ext cx="4161031" cy="2658131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938" t="45351" b="13812"/>
                <a:stretch/>
              </p:blipFill>
              <p:spPr>
                <a:xfrm>
                  <a:off x="38808109" y="24435657"/>
                  <a:ext cx="5862306" cy="1427509"/>
                </a:xfrm>
                <a:prstGeom prst="rect">
                  <a:avLst/>
                </a:prstGeom>
              </p:spPr>
            </p:pic>
          </p:grpSp>
          <p:sp>
            <p:nvSpPr>
              <p:cNvPr id="11" name="TextBox 10"/>
              <p:cNvSpPr txBox="1"/>
              <p:nvPr/>
            </p:nvSpPr>
            <p:spPr>
              <a:xfrm rot="16200000">
                <a:off x="39713512" y="24148224"/>
                <a:ext cx="566821" cy="5625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latin typeface="+mj-lt"/>
                  </a:rPr>
                  <a:t>Rs</a:t>
                </a:r>
                <a:endParaRPr lang="en-US" sz="2000" dirty="0">
                  <a:latin typeface="+mj-lt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2292419" y="25587445"/>
                <a:ext cx="755461" cy="533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b="1" dirty="0">
                    <a:latin typeface="+mj-lt"/>
                  </a:rPr>
                  <a:t>μ</a:t>
                </a:r>
                <a:r>
                  <a:rPr lang="en-US" sz="2000" b="1" dirty="0">
                    <a:latin typeface="+mj-lt"/>
                  </a:rPr>
                  <a:t>m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7225068" y="24953493"/>
              <a:ext cx="52407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latin typeface="Comic Sans MS" panose="030F0702030302020204" pitchFamily="66" charset="0"/>
                </a:rPr>
                <a:t>A.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826242" y="24977325"/>
              <a:ext cx="49415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50" dirty="0">
                  <a:latin typeface="Comic Sans MS" panose="030F0702030302020204" pitchFamily="66" charset="0"/>
                </a:rPr>
                <a:t>B.</a:t>
              </a:r>
            </a:p>
          </p:txBody>
        </p:sp>
      </p:grpSp>
      <p:pic>
        <p:nvPicPr>
          <p:cNvPr id="20" name="Picture 2" descr="Image result for official usgs logo">
            <a:extLst>
              <a:ext uri="{FF2B5EF4-FFF2-40B4-BE49-F238E27FC236}">
                <a16:creationId xmlns:a16="http://schemas.microsoft.com/office/drawing/2014/main" id="{5EE0CC90-DC17-044A-B097-E6F534A5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6197704"/>
            <a:ext cx="1549101" cy="6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836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302"/>
            <a:ext cx="9144000" cy="731202"/>
          </a:xfrm>
        </p:spPr>
        <p:txBody>
          <a:bodyPr>
            <a:normAutofit fontScale="90000"/>
          </a:bodyPr>
          <a:lstStyle/>
          <a:p>
            <a:r>
              <a:rPr lang="en-US" dirty="0"/>
              <a:t>Stakeholder </a:t>
            </a:r>
            <a:r>
              <a:rPr lang="en-US" dirty="0" smtClean="0"/>
              <a:t>Engagement and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0592"/>
            <a:ext cx="8229600" cy="5181774"/>
          </a:xfrm>
        </p:spPr>
        <p:txBody>
          <a:bodyPr>
            <a:normAutofit fontScale="70000" lnSpcReduction="20000"/>
          </a:bodyPr>
          <a:lstStyle/>
          <a:p>
            <a:pPr>
              <a:tabLst>
                <a:tab pos="3300413" algn="l"/>
              </a:tabLst>
            </a:pPr>
            <a:r>
              <a:rPr lang="en-US" b="1" u="sng" dirty="0">
                <a:latin typeface="+mj-lt"/>
                <a:ea typeface="MS Mincho" panose="02020609040205080304" pitchFamily="49" charset="-128"/>
              </a:rPr>
              <a:t>Collaborators:</a:t>
            </a:r>
          </a:p>
          <a:p>
            <a:pPr lvl="1">
              <a:tabLst>
                <a:tab pos="3300413" algn="l"/>
              </a:tabLst>
            </a:pPr>
            <a:r>
              <a:rPr lang="en-US" dirty="0">
                <a:latin typeface="+mj-lt"/>
                <a:ea typeface="MS Mincho" panose="02020609040205080304" pitchFamily="49" charset="-128"/>
              </a:rPr>
              <a:t>Mark Bertram, U.S. Fish and Wildlife Service, Fairbanks, AK</a:t>
            </a:r>
          </a:p>
          <a:p>
            <a:pPr lvl="1">
              <a:tabLst>
                <a:tab pos="3300413" algn="l"/>
              </a:tabLst>
            </a:pPr>
            <a:r>
              <a:rPr lang="en-US" dirty="0">
                <a:latin typeface="+mj-lt"/>
                <a:ea typeface="MS Mincho" panose="02020609040205080304" pitchFamily="49" charset="-128"/>
              </a:rPr>
              <a:t>Dr. Daniel Peters, Environment &amp; Climate Change Canada</a:t>
            </a:r>
          </a:p>
          <a:p>
            <a:pPr lvl="1">
              <a:tabLst>
                <a:tab pos="3300413" algn="l"/>
              </a:tabLst>
            </a:pPr>
            <a:r>
              <a:rPr lang="en-US" dirty="0">
                <a:latin typeface="+mj-lt"/>
                <a:ea typeface="MS Mincho" panose="02020609040205080304" pitchFamily="49" charset="-128"/>
              </a:rPr>
              <a:t>Mr. Bruce Hanna, Government of the NWT</a:t>
            </a:r>
          </a:p>
          <a:p>
            <a:pPr lvl="1">
              <a:tabLst>
                <a:tab pos="3300413" algn="l"/>
              </a:tabLst>
            </a:pPr>
            <a:r>
              <a:rPr lang="en-US" dirty="0">
                <a:latin typeface="+mj-lt"/>
                <a:ea typeface="MS Mincho" panose="02020609040205080304" pitchFamily="49" charset="-128"/>
              </a:rPr>
              <a:t>Dr. Sherry Schiff, University of Waterloo</a:t>
            </a:r>
          </a:p>
          <a:p>
            <a:pPr lvl="1">
              <a:tabLst>
                <a:tab pos="3300413" algn="l"/>
              </a:tabLst>
            </a:pPr>
            <a:r>
              <a:rPr lang="en-US" dirty="0">
                <a:latin typeface="+mj-lt"/>
                <a:ea typeface="MS Mincho" panose="02020609040205080304" pitchFamily="49" charset="-128"/>
              </a:rPr>
              <a:t>Dr. Charles Miller, NASA J.P.L</a:t>
            </a:r>
          </a:p>
          <a:p>
            <a:pPr lvl="1"/>
            <a:r>
              <a:rPr lang="en-US" dirty="0">
                <a:latin typeface="+mj-lt"/>
                <a:ea typeface="MS Mincho" panose="02020609040205080304" pitchFamily="49" charset="-128"/>
              </a:rPr>
              <a:t>Dr. Clayton Elder, NASA J.P.L</a:t>
            </a:r>
          </a:p>
          <a:p>
            <a:pPr lvl="1"/>
            <a:r>
              <a:rPr lang="en-US" dirty="0">
                <a:latin typeface="+mj-lt"/>
                <a:ea typeface="MS Mincho" panose="02020609040205080304" pitchFamily="49" charset="-128"/>
              </a:rPr>
              <a:t>Dr. Colin Gleason, University of Massachusetts, Amherst</a:t>
            </a:r>
            <a:r>
              <a:rPr lang="en-US" dirty="0" smtClean="0">
                <a:latin typeface="+mj-lt"/>
                <a:ea typeface="MS Mincho" panose="02020609040205080304" pitchFamily="49" charset="-128"/>
              </a:rPr>
              <a:t>.</a:t>
            </a:r>
          </a:p>
          <a:p>
            <a:r>
              <a:rPr lang="en-US" dirty="0" smtClean="0">
                <a:latin typeface="+mj-lt"/>
                <a:ea typeface="MS Mincho" panose="02020609040205080304" pitchFamily="49" charset="-128"/>
              </a:rPr>
              <a:t>Direct Partnership with the Northwest Boreal Land Conservation </a:t>
            </a:r>
            <a:r>
              <a:rPr lang="en-US" dirty="0" err="1" smtClean="0">
                <a:latin typeface="+mj-lt"/>
                <a:ea typeface="MS Mincho" panose="02020609040205080304" pitchFamily="49" charset="-128"/>
              </a:rPr>
              <a:t>Co-OP</a:t>
            </a:r>
            <a:r>
              <a:rPr lang="en-US" dirty="0" smtClean="0">
                <a:latin typeface="+mj-lt"/>
                <a:ea typeface="MS Mincho" panose="02020609040205080304" pitchFamily="49" charset="-128"/>
              </a:rPr>
              <a:t> through USGS</a:t>
            </a:r>
          </a:p>
          <a:p>
            <a:r>
              <a:rPr lang="en-US" dirty="0" smtClean="0">
                <a:latin typeface="+mj-lt"/>
                <a:ea typeface="MS Mincho" panose="02020609040205080304" pitchFamily="49" charset="-128"/>
              </a:rPr>
              <a:t>Provide products identified as a direct need by the Government of Northwest Territories</a:t>
            </a:r>
          </a:p>
          <a:p>
            <a:r>
              <a:rPr lang="en-US" dirty="0" smtClean="0">
                <a:latin typeface="+mj-lt"/>
                <a:ea typeface="MS Mincho" panose="02020609040205080304" pitchFamily="49" charset="-128"/>
              </a:rPr>
              <a:t>Maintain and develop strong partnerships with Environmental &amp; Climate Change Canada for matched field efforts into the future.</a:t>
            </a:r>
          </a:p>
          <a:p>
            <a:r>
              <a:rPr lang="en-US" smtClean="0">
                <a:latin typeface="+mj-lt"/>
                <a:ea typeface="MS Mincho" panose="02020609040205080304" pitchFamily="49" charset="-128"/>
              </a:rPr>
              <a:t>New </a:t>
            </a:r>
            <a:r>
              <a:rPr lang="en-US" dirty="0" smtClean="0">
                <a:latin typeface="+mj-lt"/>
                <a:ea typeface="MS Mincho" panose="02020609040205080304" pitchFamily="49" charset="-128"/>
              </a:rPr>
              <a:t>collaboration with Dr. Sherry Schiff through a pairing of the ABoVE2 proposal and an NSERC proposal focused on C dynamics in the Yellowknife and Daring Lake region</a:t>
            </a:r>
            <a:endParaRPr lang="en-US" dirty="0">
              <a:latin typeface="+mj-lt"/>
              <a:ea typeface="MS Mincho" panose="02020609040205080304" pitchFamily="49" charset="-128"/>
            </a:endParaRPr>
          </a:p>
          <a:p>
            <a:pPr marL="0" indent="0">
              <a:buNone/>
            </a:pPr>
            <a:endParaRPr lang="en-US" dirty="0">
              <a:latin typeface="+mj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F92FF-B19F-714F-AF19-A767AFC7D5EA}" type="slidenum">
              <a:rPr lang="en-US" smtClean="0"/>
              <a:t>8</a:t>
            </a:fld>
            <a:endParaRPr lang="en-US"/>
          </a:p>
        </p:txBody>
      </p:sp>
      <p:pic>
        <p:nvPicPr>
          <p:cNvPr id="7" name="Picture 2" descr="Image result for official usgs logo">
            <a:extLst>
              <a:ext uri="{FF2B5EF4-FFF2-40B4-BE49-F238E27FC236}">
                <a16:creationId xmlns:a16="http://schemas.microsoft.com/office/drawing/2014/main" id="{5EE0CC90-DC17-044A-B097-E6F534A5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921" y="6197704"/>
            <a:ext cx="1549101" cy="6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39622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1014</TotalTime>
  <Words>798</Words>
  <Application>Microsoft Office PowerPoint</Application>
  <PresentationFormat>On-screen Show (4:3)</PresentationFormat>
  <Paragraphs>77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Comic Sans MS</vt:lpstr>
      <vt:lpstr>MS Mincho</vt:lpstr>
      <vt:lpstr>Times New Roman</vt:lpstr>
      <vt:lpstr>Office Theme</vt:lpstr>
      <vt:lpstr>Integrating ABoVE airborne datasets and field campaigns to identify hotspots of surface water inundation and carbon flux across Arctic-Boreal ecosystems</vt:lpstr>
      <vt:lpstr>Science Objectives (Location Matters for C-Flux)</vt:lpstr>
      <vt:lpstr>Science Objectives (detail)</vt:lpstr>
      <vt:lpstr>PowerPoint Presentation</vt:lpstr>
      <vt:lpstr>Field Campaign Design (U.S.G.S. Support)</vt:lpstr>
      <vt:lpstr>Airborne Remote Sensing (2017-2019/20 campaigns)</vt:lpstr>
      <vt:lpstr>Airborne  / Satellite optical properties and scaling (NESSF) C. Kuhn</vt:lpstr>
      <vt:lpstr>Stakeholder Engagement and Collaboration</vt:lpstr>
    </vt:vector>
  </TitlesOfParts>
  <Company>NASA GSFC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Griffith</dc:creator>
  <cp:lastModifiedBy>David E. Butman</cp:lastModifiedBy>
  <cp:revision>61</cp:revision>
  <dcterms:created xsi:type="dcterms:W3CDTF">2015-08-14T15:58:20Z</dcterms:created>
  <dcterms:modified xsi:type="dcterms:W3CDTF">2019-05-20T17:01:08Z</dcterms:modified>
</cp:coreProperties>
</file>